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21" r:id="rId1"/>
  </p:sldMasterIdLst>
  <p:sldIdLst>
    <p:sldId id="257" r:id="rId2"/>
  </p:sldIdLst>
  <p:sldSz cx="25199975" cy="35999738"/>
  <p:notesSz cx="6858000" cy="9144000"/>
  <p:defaultTextStyle>
    <a:defPPr>
      <a:defRPr lang="it-IT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6"/>
    <p:restoredTop sz="94679"/>
  </p:normalViewPr>
  <p:slideViewPr>
    <p:cSldViewPr snapToGrid="0" snapToObjects="1">
      <p:cViewPr>
        <p:scale>
          <a:sx n="45" d="100"/>
          <a:sy n="45" d="100"/>
        </p:scale>
        <p:origin x="8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utente/Desktop/FILE%20RICERCA_22_05_19_DIA_RENNA.ods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PRECEDENTI TRATTAMENTI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Foglio1!$E$40</c:f>
              <c:strCache>
                <c:ptCount val="1"/>
                <c:pt idx="0">
                  <c:v>PRECEDENTI TRATTAMENTI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8E9-7347-8F3C-EFEAD524D9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8E9-7347-8F3C-EFEAD524D90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Foglio1!$F$39:$G$39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Foglio1!$F$40:$G$40</c:f>
              <c:numCache>
                <c:formatCode>0.00%</c:formatCode>
                <c:ptCount val="2"/>
                <c:pt idx="0">
                  <c:v>0.76659999999999995</c:v>
                </c:pt>
                <c:pt idx="1">
                  <c:v>0.24340000000000001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E9-7347-8F3C-EFEAD524D90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TERAPIA FARMACOLOGICA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Foglio1!$A$191</c:f>
              <c:strCache>
                <c:ptCount val="1"/>
                <c:pt idx="0">
                  <c:v>FARMACOTERAPIA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7B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3F-AF4A-B6F0-F10D85246D1B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63F-AF4A-B6F0-F10D85246D1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Foglio1!$B$190:$C$190</c:f>
              <c:strCache>
                <c:ptCount val="2"/>
                <c:pt idx="0">
                  <c:v>MADRI</c:v>
                </c:pt>
                <c:pt idx="1">
                  <c:v>PADRI</c:v>
                </c:pt>
              </c:strCache>
            </c:strRef>
          </c:cat>
          <c:val>
            <c:numRef>
              <c:f>Foglio1!$B$191:$C$191</c:f>
              <c:numCache>
                <c:formatCode>0.00%</c:formatCode>
                <c:ptCount val="2"/>
                <c:pt idx="0">
                  <c:v>0.4</c:v>
                </c:pt>
                <c:pt idx="1">
                  <c:v>0.14280000000000001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3F-AF4A-B6F0-F10D85246D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07890511"/>
        <c:axId val="1207892191"/>
      </c:barChart>
      <c:catAx>
        <c:axId val="12078905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7892191"/>
        <c:crosses val="autoZero"/>
        <c:auto val="1"/>
        <c:lblAlgn val="ctr"/>
        <c:lblOffset val="100"/>
        <c:noMultiLvlLbl val="0"/>
      </c:catAx>
      <c:valAx>
        <c:axId val="12078921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7890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Foglio1!$A$228</c:f>
              <c:strCache>
                <c:ptCount val="1"/>
                <c:pt idx="0">
                  <c:v>SEPARAZIONE COPPIA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D7A-014B-9E5C-385CC89E1112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D7A-014B-9E5C-385CC89E11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Foglio1!$B$227:$C$227</c:f>
              <c:strCache>
                <c:ptCount val="2"/>
                <c:pt idx="0">
                  <c:v>NO</c:v>
                </c:pt>
                <c:pt idx="1">
                  <c:v>SI</c:v>
                </c:pt>
              </c:strCache>
            </c:strRef>
          </c:cat>
          <c:val>
            <c:numRef>
              <c:f>Foglio1!$B$228:$C$228</c:f>
              <c:numCache>
                <c:formatCode>General</c:formatCode>
                <c:ptCount val="2"/>
                <c:pt idx="0">
                  <c:v>66.66</c:v>
                </c:pt>
                <c:pt idx="1">
                  <c:v>33.33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7A-014B-9E5C-385CC89E111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PESO - media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Foglio1!$A$5</c:f>
              <c:strCache>
                <c:ptCount val="1"/>
                <c:pt idx="0">
                  <c:v>PESO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8.0906047183198451E-2"/>
                  <c:y val="4.62962962962962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78-FF44-BE74-08229DF5EA64}"/>
                </c:ext>
              </c:extLst>
            </c:dLbl>
            <c:dLbl>
              <c:idx val="1"/>
              <c:layout>
                <c:manualLayout>
                  <c:x val="-6.2245500916549991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78-FF44-BE74-08229DF5EA64}"/>
                </c:ext>
              </c:extLst>
            </c:dLbl>
            <c:dLbl>
              <c:idx val="2"/>
              <c:layout>
                <c:manualLayout>
                  <c:x val="-7.7812721799954895E-2"/>
                  <c:y val="6.4814814814814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78-FF44-BE74-08229DF5EA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Foglio1!$B$4:$D$4</c:f>
              <c:strCache>
                <c:ptCount val="3"/>
                <c:pt idx="0">
                  <c:v>INGRESSO</c:v>
                </c:pt>
                <c:pt idx="1">
                  <c:v>T 2</c:v>
                </c:pt>
                <c:pt idx="2">
                  <c:v>T 3</c:v>
                </c:pt>
              </c:strCache>
            </c:strRef>
          </c:cat>
          <c:val>
            <c:numRef>
              <c:f>Foglio1!$B$5:$D$5</c:f>
              <c:numCache>
                <c:formatCode>0.00</c:formatCode>
                <c:ptCount val="3"/>
                <c:pt idx="0" formatCode="0.000">
                  <c:v>41.186666666666675</c:v>
                </c:pt>
                <c:pt idx="1">
                  <c:v>46.886666666666649</c:v>
                </c:pt>
                <c:pt idx="2" formatCode="0.000">
                  <c:v>48.313333333333325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78-FF44-BE74-08229DF5EA6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86904367"/>
        <c:axId val="1185836607"/>
      </c:lineChart>
      <c:catAx>
        <c:axId val="1186904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85836607"/>
        <c:crosses val="autoZero"/>
        <c:auto val="1"/>
        <c:lblAlgn val="ctr"/>
        <c:lblOffset val="100"/>
        <c:noMultiLvlLbl val="0"/>
      </c:catAx>
      <c:valAx>
        <c:axId val="11858366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86904367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BMI - media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Foglio1!$A$103</c:f>
              <c:strCache>
                <c:ptCount val="1"/>
                <c:pt idx="0">
                  <c:v>BMI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19-5D4B-9B9F-338862C2CC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Foglio1!$B$102:$C$102</c:f>
              <c:strCache>
                <c:ptCount val="2"/>
                <c:pt idx="0">
                  <c:v>T 3</c:v>
                </c:pt>
                <c:pt idx="1">
                  <c:v>T 0</c:v>
                </c:pt>
              </c:strCache>
            </c:strRef>
          </c:cat>
          <c:val>
            <c:numRef>
              <c:f>Foglio1!$B$103:$C$103</c:f>
              <c:numCache>
                <c:formatCode>0.00</c:formatCode>
                <c:ptCount val="2"/>
                <c:pt idx="0" formatCode="General">
                  <c:v>18.579999999999998</c:v>
                </c:pt>
                <c:pt idx="1">
                  <c:v>15.775333333333338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19-5D4B-9B9F-338862C2CC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188073039"/>
        <c:axId val="1201078319"/>
      </c:barChart>
      <c:catAx>
        <c:axId val="11880730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078319"/>
        <c:crosses val="autoZero"/>
        <c:auto val="1"/>
        <c:lblAlgn val="ctr"/>
        <c:lblOffset val="100"/>
        <c:noMultiLvlLbl val="0"/>
      </c:catAx>
      <c:valAx>
        <c:axId val="12010783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88073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EDI 2 - T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Foglio1!$A$51</c:f>
              <c:strCache>
                <c:ptCount val="1"/>
                <c:pt idx="0">
                  <c:v>T 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Foglio1!$B$50:$L$50</c:f>
              <c:strCache>
                <c:ptCount val="11"/>
                <c:pt idx="0">
                  <c:v>EDI2_DT</c:v>
                </c:pt>
                <c:pt idx="1">
                  <c:v>EDI2_BU</c:v>
                </c:pt>
                <c:pt idx="2">
                  <c:v>EDI2_BD</c:v>
                </c:pt>
                <c:pt idx="3">
                  <c:v>EDI_2_IN</c:v>
                </c:pt>
                <c:pt idx="4">
                  <c:v>EDI2_P</c:v>
                </c:pt>
                <c:pt idx="5">
                  <c:v>EDI2_ID</c:v>
                </c:pt>
                <c:pt idx="6">
                  <c:v>EDI2_IA</c:v>
                </c:pt>
                <c:pt idx="7">
                  <c:v>EDI2_MF</c:v>
                </c:pt>
                <c:pt idx="8">
                  <c:v>EDI2_ASC</c:v>
                </c:pt>
                <c:pt idx="9">
                  <c:v>EDI2_IR</c:v>
                </c:pt>
                <c:pt idx="10">
                  <c:v>EDI2_SI</c:v>
                </c:pt>
              </c:strCache>
            </c:strRef>
          </c:cat>
          <c:val>
            <c:numRef>
              <c:f>Foglio1!$B$51:$L$51</c:f>
              <c:numCache>
                <c:formatCode>0.00</c:formatCode>
                <c:ptCount val="11"/>
                <c:pt idx="0">
                  <c:v>11.1</c:v>
                </c:pt>
                <c:pt idx="1">
                  <c:v>1.6</c:v>
                </c:pt>
                <c:pt idx="2">
                  <c:v>13.8</c:v>
                </c:pt>
                <c:pt idx="3">
                  <c:v>13.766666666666667</c:v>
                </c:pt>
                <c:pt idx="4">
                  <c:v>5.166666666666667</c:v>
                </c:pt>
                <c:pt idx="5">
                  <c:v>8.2666666666666675</c:v>
                </c:pt>
                <c:pt idx="6">
                  <c:v>12.2</c:v>
                </c:pt>
                <c:pt idx="7">
                  <c:v>9.1333333333333329</c:v>
                </c:pt>
                <c:pt idx="8">
                  <c:v>7</c:v>
                </c:pt>
                <c:pt idx="9">
                  <c:v>8.8333333333333339</c:v>
                </c:pt>
                <c:pt idx="10">
                  <c:v>10.333333333333334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F2-8A47-8E0E-F7792495E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2906159"/>
        <c:axId val="1202937199"/>
      </c:lineChart>
      <c:catAx>
        <c:axId val="1202906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2937199"/>
        <c:crosses val="autoZero"/>
        <c:auto val="1"/>
        <c:lblAlgn val="ctr"/>
        <c:lblOffset val="100"/>
        <c:noMultiLvlLbl val="0"/>
      </c:catAx>
      <c:valAx>
        <c:axId val="1202937199"/>
        <c:scaling>
          <c:orientation val="minMax"/>
          <c:max val="16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2906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BUT</a:t>
            </a:r>
            <a:r>
              <a:rPr lang="en-GB" sz="1600" b="1" baseline="0" dirty="0"/>
              <a:t> – T 0</a:t>
            </a:r>
            <a:endParaRPr lang="en-GB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Foglio1!$A$73</c:f>
              <c:strCache>
                <c:ptCount val="1"/>
                <c:pt idx="0">
                  <c:v>T 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Foglio1!$B$72:$F$72</c:f>
              <c:strCache>
                <c:ptCount val="5"/>
                <c:pt idx="0">
                  <c:v>BUT_WP</c:v>
                </c:pt>
                <c:pt idx="1">
                  <c:v>BUT_BIC</c:v>
                </c:pt>
                <c:pt idx="2">
                  <c:v>BUT_CSM</c:v>
                </c:pt>
                <c:pt idx="3">
                  <c:v>BUT_A</c:v>
                </c:pt>
                <c:pt idx="4">
                  <c:v>BUT_DEP</c:v>
                </c:pt>
              </c:strCache>
            </c:strRef>
          </c:cat>
          <c:val>
            <c:numRef>
              <c:f>Foglio1!$B$73:$F$73</c:f>
              <c:numCache>
                <c:formatCode>0.00</c:formatCode>
                <c:ptCount val="5"/>
                <c:pt idx="0">
                  <c:v>2.9233333333333338</c:v>
                </c:pt>
                <c:pt idx="1">
                  <c:v>2.9166666666666661</c:v>
                </c:pt>
                <c:pt idx="2">
                  <c:v>2.3316666666666661</c:v>
                </c:pt>
                <c:pt idx="3">
                  <c:v>1.9359999999999999</c:v>
                </c:pt>
                <c:pt idx="4">
                  <c:v>2.4983333333333335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34-744A-9AEF-18942AB6780F}"/>
            </c:ext>
          </c:extLst>
        </c:ser>
        <c:ser>
          <c:idx val="1"/>
          <c:order val="1"/>
          <c:tx>
            <c:strRef>
              <c:f>Foglio1!$A$74</c:f>
              <c:strCache>
                <c:ptCount val="1"/>
                <c:pt idx="0">
                  <c:v>CUT OFF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Foglio1!$B$72:$F$72</c:f>
              <c:strCache>
                <c:ptCount val="5"/>
                <c:pt idx="0">
                  <c:v>BUT_WP</c:v>
                </c:pt>
                <c:pt idx="1">
                  <c:v>BUT_BIC</c:v>
                </c:pt>
                <c:pt idx="2">
                  <c:v>BUT_CSM</c:v>
                </c:pt>
                <c:pt idx="3">
                  <c:v>BUT_A</c:v>
                </c:pt>
                <c:pt idx="4">
                  <c:v>BUT_DEP</c:v>
                </c:pt>
              </c:strCache>
            </c:strRef>
          </c:cat>
          <c:val>
            <c:numRef>
              <c:f>Foglio1!$B$74:$F$74</c:f>
              <c:numCache>
                <c:formatCode>General</c:formatCode>
                <c:ptCount val="5"/>
                <c:pt idx="0">
                  <c:v>1.2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34-744A-9AEF-18942AB67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1793519"/>
        <c:axId val="1241795199"/>
      </c:lineChart>
      <c:catAx>
        <c:axId val="1241793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1795199"/>
        <c:crosses val="autoZero"/>
        <c:auto val="1"/>
        <c:lblAlgn val="ctr"/>
        <c:lblOffset val="100"/>
        <c:noMultiLvlLbl val="0"/>
      </c:catAx>
      <c:valAx>
        <c:axId val="1241795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179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ASQ - T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Foglio1!$A$157</c:f>
              <c:strCache>
                <c:ptCount val="1"/>
                <c:pt idx="0">
                  <c:v>ASQ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00-A749-9DD0-C4D9898C7FE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00-A749-9DD0-C4D9898C7F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Foglio1!$B$156:$D$156</c:f>
              <c:strCache>
                <c:ptCount val="3"/>
                <c:pt idx="0">
                  <c:v>ASQ_SE</c:v>
                </c:pt>
                <c:pt idx="1">
                  <c:v>ASQ_IN_ANX_AVO</c:v>
                </c:pt>
                <c:pt idx="2">
                  <c:v>ASQ_IN_ANX_AMB</c:v>
                </c:pt>
              </c:strCache>
            </c:strRef>
          </c:cat>
          <c:val>
            <c:numRef>
              <c:f>Foglio1!$B$157:$D$157</c:f>
              <c:numCache>
                <c:formatCode>General</c:formatCode>
                <c:ptCount val="3"/>
                <c:pt idx="0">
                  <c:v>11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00-A749-9DD0-C4D9898C7FE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43761967"/>
        <c:axId val="1243763647"/>
      </c:barChart>
      <c:catAx>
        <c:axId val="1243761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3763647"/>
        <c:crosses val="autoZero"/>
        <c:auto val="1"/>
        <c:lblAlgn val="ctr"/>
        <c:lblOffset val="100"/>
        <c:noMultiLvlLbl val="0"/>
      </c:catAx>
      <c:valAx>
        <c:axId val="1243763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3761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PBI - T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Foglio1!$A$169</c:f>
              <c:strCache>
                <c:ptCount val="1"/>
                <c:pt idx="0">
                  <c:v>PBI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10-F24C-B3A3-BDFDAE5A7BAE}"/>
              </c:ext>
            </c:extLst>
          </c:dPt>
          <c:dPt>
            <c:idx val="1"/>
            <c:invertIfNegative val="0"/>
            <c:bubble3D val="0"/>
            <c:spPr>
              <a:solidFill>
                <a:srgbClr val="FF7B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510-F24C-B3A3-BDFDAE5A7BAE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510-F24C-B3A3-BDFDAE5A7BAE}"/>
              </c:ext>
            </c:extLst>
          </c:dPt>
          <c:dPt>
            <c:idx val="3"/>
            <c:invertIfNegative val="0"/>
            <c:bubble3D val="0"/>
            <c:spPr>
              <a:solidFill>
                <a:srgbClr val="FF7B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510-F24C-B3A3-BDFDAE5A7BAE}"/>
              </c:ext>
            </c:extLst>
          </c:dPt>
          <c:cat>
            <c:strRef>
              <c:f>Foglio1!$B$168:$E$168</c:f>
              <c:strCache>
                <c:ptCount val="4"/>
                <c:pt idx="0">
                  <c:v>PBI_CARE_FA</c:v>
                </c:pt>
                <c:pt idx="1">
                  <c:v>PBI_CARE_MO</c:v>
                </c:pt>
                <c:pt idx="2">
                  <c:v>PBI_PROT_FA</c:v>
                </c:pt>
                <c:pt idx="3">
                  <c:v>PBI_PROT_MO</c:v>
                </c:pt>
              </c:strCache>
            </c:strRef>
          </c:cat>
          <c:val>
            <c:numRef>
              <c:f>Foglio1!$B$169:$E$169</c:f>
              <c:numCache>
                <c:formatCode>0.00</c:formatCode>
                <c:ptCount val="4"/>
                <c:pt idx="0">
                  <c:v>20.7</c:v>
                </c:pt>
                <c:pt idx="1">
                  <c:v>27.3</c:v>
                </c:pt>
                <c:pt idx="2">
                  <c:v>12.233333333333333</c:v>
                </c:pt>
                <c:pt idx="3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10-F24C-B3A3-BDFDAE5A7B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2927167"/>
        <c:axId val="1242928847"/>
      </c:barChart>
      <c:catAx>
        <c:axId val="12429271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2928847"/>
        <c:crosses val="autoZero"/>
        <c:auto val="1"/>
        <c:lblAlgn val="ctr"/>
        <c:lblOffset val="100"/>
        <c:noMultiLvlLbl val="0"/>
      </c:catAx>
      <c:valAx>
        <c:axId val="12429288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29271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BDI 2 - T 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Foglio1!$B$78</c:f>
              <c:strCache>
                <c:ptCount val="1"/>
                <c:pt idx="0">
                  <c:v>T 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64-A64E-8654-C371DD430EBF}"/>
              </c:ext>
            </c:extLst>
          </c:dPt>
          <c:cat>
            <c:strRef>
              <c:f>Foglio1!$A$79:$A$80</c:f>
              <c:strCache>
                <c:ptCount val="2"/>
                <c:pt idx="0">
                  <c:v>BDI 2</c:v>
                </c:pt>
                <c:pt idx="1">
                  <c:v>CUT OFF</c:v>
                </c:pt>
              </c:strCache>
            </c:strRef>
          </c:cat>
          <c:val>
            <c:numRef>
              <c:f>Foglio1!$B$79:$B$80</c:f>
              <c:numCache>
                <c:formatCode>General</c:formatCode>
                <c:ptCount val="2"/>
                <c:pt idx="0" formatCode="0.00">
                  <c:v>30.8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64-A64E-8654-C371DD430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03114223"/>
        <c:axId val="1203139631"/>
      </c:barChart>
      <c:catAx>
        <c:axId val="1203114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3139631"/>
        <c:crosses val="autoZero"/>
        <c:auto val="1"/>
        <c:lblAlgn val="ctr"/>
        <c:lblOffset val="100"/>
        <c:noMultiLvlLbl val="0"/>
      </c:catAx>
      <c:valAx>
        <c:axId val="12031396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31142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/>
              <a:t>SCL 90 R – T</a:t>
            </a:r>
            <a:r>
              <a:rPr lang="en-GB" sz="1600" b="1" baseline="0" dirty="0"/>
              <a:t> 0</a:t>
            </a:r>
            <a:endParaRPr lang="en-GB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Foglio1!$A$97</c:f>
              <c:strCache>
                <c:ptCount val="1"/>
                <c:pt idx="0">
                  <c:v>T 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Foglio1!$B$96:$K$96</c:f>
              <c:strCache>
                <c:ptCount val="10"/>
                <c:pt idx="0">
                  <c:v>SCL90R_SOM</c:v>
                </c:pt>
                <c:pt idx="1">
                  <c:v>SCL90R_OBS</c:v>
                </c:pt>
                <c:pt idx="2">
                  <c:v>SCL90R_INT</c:v>
                </c:pt>
                <c:pt idx="3">
                  <c:v>SCL90R_DEP</c:v>
                </c:pt>
                <c:pt idx="4">
                  <c:v>SCL90R_ANX</c:v>
                </c:pt>
                <c:pt idx="5">
                  <c:v>SCL90R_HOS</c:v>
                </c:pt>
                <c:pt idx="6">
                  <c:v>SCL90R_PHOB</c:v>
                </c:pt>
                <c:pt idx="7">
                  <c:v>SCL90R_PAR</c:v>
                </c:pt>
                <c:pt idx="8">
                  <c:v>SCL90R_PSY</c:v>
                </c:pt>
                <c:pt idx="9">
                  <c:v>SCL90R_SLEEP</c:v>
                </c:pt>
              </c:strCache>
            </c:strRef>
          </c:cat>
          <c:val>
            <c:numRef>
              <c:f>Foglio1!$B$97:$K$97</c:f>
              <c:numCache>
                <c:formatCode>0.00</c:formatCode>
                <c:ptCount val="10"/>
                <c:pt idx="0">
                  <c:v>1.4793103448275864</c:v>
                </c:pt>
                <c:pt idx="1">
                  <c:v>1.8179310344827584</c:v>
                </c:pt>
                <c:pt idx="2">
                  <c:v>2.0044827586206901</c:v>
                </c:pt>
                <c:pt idx="3">
                  <c:v>2.1541379310344824</c:v>
                </c:pt>
                <c:pt idx="4">
                  <c:v>1.7344827586206895</c:v>
                </c:pt>
                <c:pt idx="5">
                  <c:v>1.2410344827586206</c:v>
                </c:pt>
                <c:pt idx="6">
                  <c:v>1.0244827586206897</c:v>
                </c:pt>
                <c:pt idx="7">
                  <c:v>1.6617241379310346</c:v>
                </c:pt>
                <c:pt idx="8">
                  <c:v>1.182413793103448</c:v>
                </c:pt>
                <c:pt idx="9">
                  <c:v>1.7589655172413794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DB-744A-9044-33FCC744DB68}"/>
            </c:ext>
          </c:extLst>
        </c:ser>
        <c:ser>
          <c:idx val="1"/>
          <c:order val="1"/>
          <c:tx>
            <c:strRef>
              <c:f>Foglio1!$A$98</c:f>
              <c:strCache>
                <c:ptCount val="1"/>
                <c:pt idx="0">
                  <c:v>CUT OFF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Foglio1!$B$96:$K$96</c:f>
              <c:strCache>
                <c:ptCount val="10"/>
                <c:pt idx="0">
                  <c:v>SCL90R_SOM</c:v>
                </c:pt>
                <c:pt idx="1">
                  <c:v>SCL90R_OBS</c:v>
                </c:pt>
                <c:pt idx="2">
                  <c:v>SCL90R_INT</c:v>
                </c:pt>
                <c:pt idx="3">
                  <c:v>SCL90R_DEP</c:v>
                </c:pt>
                <c:pt idx="4">
                  <c:v>SCL90R_ANX</c:v>
                </c:pt>
                <c:pt idx="5">
                  <c:v>SCL90R_HOS</c:v>
                </c:pt>
                <c:pt idx="6">
                  <c:v>SCL90R_PHOB</c:v>
                </c:pt>
                <c:pt idx="7">
                  <c:v>SCL90R_PAR</c:v>
                </c:pt>
                <c:pt idx="8">
                  <c:v>SCL90R_PSY</c:v>
                </c:pt>
                <c:pt idx="9">
                  <c:v>SCL90R_SLEEP</c:v>
                </c:pt>
              </c:strCache>
            </c:strRef>
          </c:cat>
          <c:val>
            <c:numRef>
              <c:f>Foglio1!$B$98:$K$98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DB-744A-9044-33FCC744D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88325967"/>
        <c:axId val="1201090815"/>
      </c:lineChart>
      <c:catAx>
        <c:axId val="1188325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090815"/>
        <c:crosses val="autoZero"/>
        <c:auto val="1"/>
        <c:lblAlgn val="ctr"/>
        <c:lblOffset val="100"/>
        <c:noMultiLvlLbl val="0"/>
      </c:catAx>
      <c:valAx>
        <c:axId val="12010908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88325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Foglio1!$A$183</c:f>
              <c:strCache>
                <c:ptCount val="1"/>
                <c:pt idx="0">
                  <c:v>BDI 2 &gt; 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7B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15-9F4F-BB81-02292FED38F3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15-9F4F-BB81-02292FED38F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Foglio1!$B$182:$C$182</c:f>
              <c:strCache>
                <c:ptCount val="2"/>
                <c:pt idx="0">
                  <c:v>MADRI</c:v>
                </c:pt>
                <c:pt idx="1">
                  <c:v>PADRI</c:v>
                </c:pt>
              </c:strCache>
            </c:strRef>
          </c:cat>
          <c:val>
            <c:numRef>
              <c:f>Foglio1!$B$183:$C$183</c:f>
              <c:numCache>
                <c:formatCode>0.00%</c:formatCode>
                <c:ptCount val="2"/>
                <c:pt idx="0">
                  <c:v>0.43330000000000002</c:v>
                </c:pt>
                <c:pt idx="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15-9F4F-BB81-02292FED38F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43772031"/>
        <c:axId val="1243662271"/>
      </c:barChart>
      <c:catAx>
        <c:axId val="12437720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3662271"/>
        <c:crosses val="autoZero"/>
        <c:auto val="1"/>
        <c:lblAlgn val="ctr"/>
        <c:lblOffset val="100"/>
        <c:noMultiLvlLbl val="0"/>
      </c:catAx>
      <c:valAx>
        <c:axId val="124366227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43772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Foglio1!$A$186</c:f>
              <c:strCache>
                <c:ptCount val="1"/>
                <c:pt idx="0">
                  <c:v>SCL 90 R GSI &gt;1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7B8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184-314C-BC30-A005BFCC02D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184-314C-BC30-A005BFCC02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Foglio1!$B$185:$C$185</c:f>
              <c:strCache>
                <c:ptCount val="2"/>
                <c:pt idx="0">
                  <c:v>MADRI</c:v>
                </c:pt>
                <c:pt idx="1">
                  <c:v>PADRI</c:v>
                </c:pt>
              </c:strCache>
            </c:strRef>
          </c:cat>
          <c:val>
            <c:numRef>
              <c:f>Foglio1!$B$186:$C$186</c:f>
              <c:numCache>
                <c:formatCode>0.00%</c:formatCode>
                <c:ptCount val="2"/>
                <c:pt idx="0">
                  <c:v>0.1666</c:v>
                </c:pt>
                <c:pt idx="1">
                  <c:v>0.1071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184-314C-BC30-A005BFCC02D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05033295"/>
        <c:axId val="1204975119"/>
      </c:barChart>
      <c:catAx>
        <c:axId val="12050332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4975119"/>
        <c:crosses val="autoZero"/>
        <c:auto val="1"/>
        <c:lblAlgn val="ctr"/>
        <c:lblOffset val="100"/>
        <c:noMultiLvlLbl val="0"/>
      </c:catAx>
      <c:valAx>
        <c:axId val="12049751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5033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831D-D6C9-A444-AA14-2FD099572585}" type="datetimeFigureOut">
              <a:rPr lang="it-IT" smtClean="0"/>
              <a:t>04/09/23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AB8DD-7AEF-3A47-A194-B840C4FC96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30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2" r:id="rId1"/>
    <p:sldLayoutId id="2147484423" r:id="rId2"/>
    <p:sldLayoutId id="2147484424" r:id="rId3"/>
    <p:sldLayoutId id="2147484425" r:id="rId4"/>
    <p:sldLayoutId id="2147484426" r:id="rId5"/>
    <p:sldLayoutId id="2147484427" r:id="rId6"/>
    <p:sldLayoutId id="2147484428" r:id="rId7"/>
    <p:sldLayoutId id="2147484429" r:id="rId8"/>
    <p:sldLayoutId id="2147484430" r:id="rId9"/>
    <p:sldLayoutId id="2147484431" r:id="rId10"/>
    <p:sldLayoutId id="2147484432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chart" Target="../charts/chart11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12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11" Type="http://schemas.openxmlformats.org/officeDocument/2006/relationships/chart" Target="../charts/chart9.xml"/><Relationship Id="rId5" Type="http://schemas.openxmlformats.org/officeDocument/2006/relationships/chart" Target="../charts/chart3.xml"/><Relationship Id="rId15" Type="http://schemas.openxmlformats.org/officeDocument/2006/relationships/chart" Target="../charts/chart13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Relationship Id="rId1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 txBox="1">
            <a:spLocks/>
          </p:cNvSpPr>
          <p:nvPr/>
        </p:nvSpPr>
        <p:spPr bwMode="auto">
          <a:xfrm>
            <a:off x="12769560" y="5841559"/>
            <a:ext cx="11390312" cy="1409744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40" tIns="215971" rIns="431940" bIns="215971"/>
          <a:lstStyle>
            <a:lvl1pPr marL="1333500" indent="-1333500" algn="l" defTabSz="4318000" rtl="0" eaLnBrk="0" fontAlgn="base" hangingPunct="0">
              <a:spcBef>
                <a:spcPts val="9450"/>
              </a:spcBef>
              <a:spcAft>
                <a:spcPct val="0"/>
              </a:spcAft>
              <a:buFont typeface="Wingdings 2" charset="0"/>
              <a:buChar char=""/>
              <a:defRPr sz="10400" kern="1200">
                <a:solidFill>
                  <a:schemeClr val="bg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2728913" indent="-1393825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94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2pPr>
            <a:lvl3pPr marL="4064000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3pPr>
            <a:lvl4pPr marL="5399088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4pPr>
            <a:lvl5pPr marL="6732588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5pPr>
            <a:lvl6pPr marL="11878375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38080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197784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57490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it-IT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di rilevare se l’approccio proposto comprensivo di interventi con la famiglia, migliorasse i sintomi alimentari e il peso corporeo, obiettivi specifici della prima fase intensiva di trattamento.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it-IT" sz="3600" dirty="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RISULTATI</a:t>
            </a:r>
            <a:endParaRPr lang="it-IT" sz="2800" dirty="0">
              <a:solidFill>
                <a:schemeClr val="tx1"/>
              </a:solidFill>
              <a:latin typeface="Trebuchet MS" charset="0"/>
              <a:ea typeface="ＭＳ Ｐゴシック" charset="0"/>
              <a:cs typeface="ＭＳ Ｐゴシック" charset="0"/>
            </a:endParaRPr>
          </a:p>
          <a:p>
            <a:pPr marL="36513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Il campione esaminato, ha mostrato al termine della prima fase di trattamento integrato e multidisciplinare un notevole miglioramento del peso corporeo, con relativa diminuzione del ricorso a comportamento alimentare restrittivo. </a:t>
            </a:r>
            <a:endParaRPr lang="it-IT" sz="2200" noProof="1">
              <a:solidFill>
                <a:schemeClr val="tx1"/>
              </a:solidFill>
              <a:latin typeface="Trebuchet MS" charset="0"/>
              <a:ea typeface="ＭＳ Ｐゴシック" charset="0"/>
              <a:cs typeface="ＭＳ Ｐゴシック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ts val="2000"/>
              </a:spcBef>
              <a:spcAft>
                <a:spcPts val="1000"/>
              </a:spcAft>
              <a:buFont typeface="Wingdings 2" charset="0"/>
              <a:buNone/>
              <a:defRPr/>
            </a:pPr>
            <a:r>
              <a:rPr lang="it-IT" sz="3600" dirty="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CONCLUSIONI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GB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È necessario lavorare con i genitori in modo da poter affrontare e ridurre i comportamenti alimentari patologici nei figli. A tal fine vanno individuate e definite le difficoltà familiari che non consentono di poter effettuare un cambiamento. Rilevare la presenza di psicopatologia nei genitori, curarla e offrire supporto alla coppia genitoriale consente di poter affrontare, insieme agli altri interventi del programma di trattamento integrato, i sintomi della malattia, in particolare durante le prime fase i comportamenti restrittivi e di controllo del peso. I risultati ottenuti durante la prima fase intensiva del trattamento consentono successivamente di affrontare altri aspetti della patologia, in particolare l’autostima, la conoscenza di sé, l’espressione delle emozioni e di lavorare sul cambiamento dei pattern relazionali disfunzionali. Il coinvolgimento della famiglia è fondamentale e anche quando sembra essere un «ostacolo» con l’aiuto dei terapeuti può diventare «risorsa».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GB" sz="2400" b="1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BIBLIOGRAFIA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GB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De Giacomo P, Renna C, Santoni Rugiu A </a:t>
            </a:r>
            <a:r>
              <a:rPr lang="en-GB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  <a:sym typeface="Wingdings" pitchFamily="2" charset="2"/>
              </a:rPr>
              <a:t>(1992). Anoressia e Bulimia, Piccin Editore, Padova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en-GB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De Giacomo P, Renna C, Santoni Rugiu A </a:t>
            </a:r>
            <a:r>
              <a:rPr lang="en-GB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  <a:sym typeface="Wingdings" pitchFamily="2" charset="2"/>
              </a:rPr>
              <a:t>(2005). Manuale sui disturbi dell’alimentazione, Franco Angeli Editore, Milano</a:t>
            </a:r>
            <a:endParaRPr lang="en-GB" sz="2400" dirty="0">
              <a:solidFill>
                <a:schemeClr val="tx1"/>
              </a:solidFill>
              <a:latin typeface="Trebuchet MS" charset="0"/>
              <a:ea typeface="ＭＳ Ｐゴシック" charset="0"/>
              <a:cs typeface="ＭＳ Ｐゴシック" charset="0"/>
            </a:endParaRPr>
          </a:p>
          <a:p>
            <a:pPr marL="36513" indent="0" algn="just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000" dirty="0">
              <a:solidFill>
                <a:schemeClr val="tx1"/>
              </a:solidFill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Segnaposto contenuto 4"/>
          <p:cNvSpPr txBox="1">
            <a:spLocks/>
          </p:cNvSpPr>
          <p:nvPr/>
        </p:nvSpPr>
        <p:spPr bwMode="auto">
          <a:xfrm>
            <a:off x="978314" y="5845933"/>
            <a:ext cx="11390312" cy="1409306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1940" tIns="215971" rIns="431940" bIns="215971"/>
          <a:lstStyle>
            <a:lvl1pPr marL="1333500" indent="-1333500" algn="l" defTabSz="4318000" rtl="0" eaLnBrk="0" fontAlgn="base" hangingPunct="0">
              <a:spcBef>
                <a:spcPts val="9450"/>
              </a:spcBef>
              <a:spcAft>
                <a:spcPct val="0"/>
              </a:spcAft>
              <a:buFont typeface="Wingdings 2" charset="0"/>
              <a:buChar char=""/>
              <a:defRPr sz="10400" kern="1200">
                <a:solidFill>
                  <a:schemeClr val="bg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2728913" indent="-1393825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94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2pPr>
            <a:lvl3pPr marL="4064000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3pPr>
            <a:lvl4pPr marL="5399088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4pPr>
            <a:lvl5pPr marL="6732588" indent="-1333500" algn="l" defTabSz="4318000" rtl="0" eaLnBrk="0" fontAlgn="base" hangingPunct="0">
              <a:spcBef>
                <a:spcPts val="2838"/>
              </a:spcBef>
              <a:spcAft>
                <a:spcPct val="0"/>
              </a:spcAft>
              <a:buFont typeface="Wingdings 2" charset="0"/>
              <a:buChar char=""/>
              <a:defRPr sz="8500" kern="1200">
                <a:solidFill>
                  <a:schemeClr val="bg1"/>
                </a:solidFill>
                <a:latin typeface="+mn-lt"/>
                <a:ea typeface="ＭＳ Ｐゴシック" charset="-128"/>
                <a:cs typeface="+mn-cs"/>
              </a:defRPr>
            </a:lvl5pPr>
            <a:lvl6pPr marL="11878375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38080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197784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57490" indent="-1079853" algn="l" defTabSz="431940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lnSpc>
                <a:spcPct val="90000"/>
              </a:lnSpc>
              <a:spcBef>
                <a:spcPts val="2000"/>
              </a:spcBef>
              <a:spcAft>
                <a:spcPts val="1000"/>
              </a:spcAft>
              <a:buNone/>
              <a:defRPr/>
            </a:pPr>
            <a:r>
              <a:rPr lang="it-IT" sz="3600" dirty="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INTRODUZIONE 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Il Centro per la Cura e la Ricerca sui Disturbi del Comportamento Alimentare della ASL Lecce eroga interventi in regime ambulatoriale e di day hospital secondo un Protocollo Integrato e Multidisciplinare (PIM) che tiene conto: dell’ambito psichiatrico e psicologico, dell’ambito della salute fisica e nutrizionale e dell’ambito dei bisogni familiari, sociali e culturali. Il coinvolgimento della famiglia avviene già nella prima consulenza, questo consente di osservare: il contesto di appartenenza e la rete di relazioni significative. Già a una prima osservazione, il sistema familiare può risultare invischiato, disimpegnato, conflittuale, con un padre periferico o eccessivamente centrale, con una madre iperprotettiva o succube. Dinamiche che possono avere un ruolo nello sviluppo e nel mantenimento del disturbo e che andranno approfondite e modificate. Inoltre, raccogliere la storia famiglia nucleare e allargata consente di ottenere informazioni sulla presenza di problemi di salute fisica/mentale dei vari membri (obesità o altro disturbo dell’alimentazione, depressione, abuso di alcool, ecc.) e sulle problematiche relazionali, sugli atteggiamenti della famiglia nei confronti del soggetto prima e dopo l’insorgenza della malattia,sulle  credenze familiari collegate al cibo, all’aspetto fisico, alla salute, al sostegno pratico ed emotivo. La valutazione psicometrica dei familiari è volta a individuare la presenza di psicopatologia (BDI 2, SCL-90 R, SR MOOD), le caratteristiche di personalità (TCI, MMPI 2), la presenza di alessitimia (TAS), gli stili di attaccamento (QSA), gli stili di accudimento genitoriali (PBI), la coesione (legame emotivo tra i membri della famiglia) e le adattabilità (capacità di cambiamento in risposta agli stress) (FACES III).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it-IT" sz="3600" dirty="0">
                <a:solidFill>
                  <a:schemeClr val="tx1"/>
                </a:solidFill>
                <a:latin typeface="Trebuchet MS" charset="0"/>
                <a:ea typeface="ＭＳ Ｐゴシック" charset="0"/>
              </a:rPr>
              <a:t>METODOLOGIA </a:t>
            </a:r>
          </a:p>
          <a:p>
            <a:pPr marL="36513" indent="0" algn="just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400" noProof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rPr>
              <a:t>Trenta soggetti affetti da anoressia nervosa afferiti consecutivamente al Cdentyro per la Cura e la Ricerca sui DCA (ASL LE) e che hanno completato la fase intensiva del programma di trattamento integrato e multi-disciplinare (PIM) della durata di 3 mesi, sono  stati  studiati  con  lo  scopo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4496641" y="34986315"/>
            <a:ext cx="19946731" cy="39663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CONVEGNO “LO STATO DELL’ARTE NELLA PREVENZIONE, CURA E RIABILITAZIONE DEI DISTURBI DELL’ALIMENTAZIONE E L’OBESITÀ” • 20/21 giugno 2019, Lecce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itolo 3"/>
          <p:cNvSpPr txBox="1">
            <a:spLocks/>
          </p:cNvSpPr>
          <p:nvPr/>
        </p:nvSpPr>
        <p:spPr>
          <a:xfrm>
            <a:off x="1359313" y="1207529"/>
            <a:ext cx="22402800" cy="3524153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1259997" rtl="0" eaLnBrk="1" latinLnBrk="0" hangingPunct="1">
              <a:spcBef>
                <a:spcPct val="0"/>
              </a:spcBef>
              <a:buNone/>
              <a:defRPr sz="12126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40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7300" b="1" spc="-50" dirty="0">
                <a:latin typeface="Trebuchet MS" charset="0"/>
                <a:ea typeface="ＭＳ Ｐゴシック" charset="0"/>
                <a:cs typeface="ＭＳ Ｐゴシック" charset="0"/>
              </a:rPr>
              <a:t>Il coinvolgimento del sistema familiare nel trattamento integrato e multidisciplinare di soggetti con disturbi dell’alimentazione: </a:t>
            </a:r>
            <a:r>
              <a:rPr lang="it-IT" sz="6500" b="1" spc="-50" dirty="0">
                <a:latin typeface="Trebuchet MS" charset="0"/>
                <a:ea typeface="ＭＳ Ｐゴシック" charset="0"/>
                <a:cs typeface="ＭＳ Ｐゴシック" charset="0"/>
              </a:rPr>
              <a:t>ostacolo O risorsa?</a:t>
            </a:r>
            <a:br>
              <a:rPr lang="it-IT" sz="5100" b="1" dirty="0">
                <a:latin typeface="Trebuchet MS" charset="0"/>
                <a:ea typeface="ＭＳ Ｐゴシック" charset="0"/>
                <a:cs typeface="ＭＳ Ｐゴシック" charset="0"/>
              </a:rPr>
            </a:br>
            <a:r>
              <a:rPr lang="it-IT" sz="5100" b="1" dirty="0">
                <a:latin typeface="Trebuchet MS" charset="0"/>
                <a:ea typeface="ＭＳ Ｐゴシック" charset="0"/>
                <a:cs typeface="ＭＳ Ｐゴシック" charset="0"/>
              </a:rPr>
              <a:t>Caterina Renna1, Rocco Melcarne1, VERONICA VANTAGGIATO2, VALENTINA BORGIA2, REBECCA MACRì2</a:t>
            </a:r>
          </a:p>
          <a:p>
            <a:r>
              <a:rPr lang="it-IT" sz="2800" b="1" dirty="0">
                <a:latin typeface="Trebuchet MS" charset="0"/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it-IT" sz="2800" b="1" dirty="0">
                <a:latin typeface="Trebuchet MS" charset="0"/>
                <a:ea typeface="ＭＳ Ｐゴシック" charset="0"/>
                <a:cs typeface="ＭＳ Ｐゴシック" charset="0"/>
              </a:rPr>
              <a:t>1 Centro per la Cura e la Ricerca sui Disturbi del Comportamento Alimentare, DSM ASL Lecce</a:t>
            </a:r>
          </a:p>
          <a:p>
            <a:endParaRPr lang="it-IT" sz="2800" b="1" dirty="0">
              <a:latin typeface="Trebuchet MS" charset="0"/>
              <a:ea typeface="ＭＳ Ｐゴシック" charset="0"/>
              <a:cs typeface="ＭＳ Ｐゴシック" charset="0"/>
            </a:endParaRPr>
          </a:p>
          <a:p>
            <a:r>
              <a:rPr lang="it-IT" sz="2800" b="1" dirty="0">
                <a:latin typeface="Trebuchet MS" charset="0"/>
                <a:ea typeface="ＭＳ Ｐゴシック" charset="0"/>
                <a:cs typeface="ＭＳ Ｐゴシック" charset="0"/>
              </a:rPr>
              <a:t>2 ONLUS Salomè, Lecce</a:t>
            </a:r>
          </a:p>
          <a:p>
            <a:pPr marL="508000"/>
            <a:endParaRPr lang="it-IT" sz="2800" b="1" dirty="0">
              <a:latin typeface="Trebuchet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0" name="Immagine 59">
            <a:extLst>
              <a:ext uri="{FF2B5EF4-FFF2-40B4-BE49-F238E27FC236}">
                <a16:creationId xmlns:a16="http://schemas.microsoft.com/office/drawing/2014/main" id="{85C1E350-3E8F-BC42-AB44-9CF809799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365" y="33185851"/>
            <a:ext cx="3822700" cy="2197100"/>
          </a:xfrm>
          <a:prstGeom prst="rect">
            <a:avLst/>
          </a:prstGeom>
        </p:spPr>
      </p:pic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2C5DC048-65A0-0F41-8D56-69CD6470B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78894"/>
              </p:ext>
            </p:extLst>
          </p:nvPr>
        </p:nvGraphicFramePr>
        <p:xfrm>
          <a:off x="978314" y="21358465"/>
          <a:ext cx="3716848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29212">
                  <a:extLst>
                    <a:ext uri="{9D8B030D-6E8A-4147-A177-3AD203B41FA5}">
                      <a16:colId xmlns:a16="http://schemas.microsoft.com/office/drawing/2014/main" val="130025387"/>
                    </a:ext>
                  </a:extLst>
                </a:gridCol>
                <a:gridCol w="929212">
                  <a:extLst>
                    <a:ext uri="{9D8B030D-6E8A-4147-A177-3AD203B41FA5}">
                      <a16:colId xmlns:a16="http://schemas.microsoft.com/office/drawing/2014/main" val="3707675270"/>
                    </a:ext>
                  </a:extLst>
                </a:gridCol>
                <a:gridCol w="929212">
                  <a:extLst>
                    <a:ext uri="{9D8B030D-6E8A-4147-A177-3AD203B41FA5}">
                      <a16:colId xmlns:a16="http://schemas.microsoft.com/office/drawing/2014/main" val="2824690189"/>
                    </a:ext>
                  </a:extLst>
                </a:gridCol>
                <a:gridCol w="929212">
                  <a:extLst>
                    <a:ext uri="{9D8B030D-6E8A-4147-A177-3AD203B41FA5}">
                      <a16:colId xmlns:a16="http://schemas.microsoft.com/office/drawing/2014/main" val="3137871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dirty="0"/>
                        <a:t>N.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Max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71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ETÀ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17,57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556937"/>
                  </a:ext>
                </a:extLst>
              </a:tr>
            </a:tbl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58C52848-3351-3742-A2BE-08B2DBE91B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349164"/>
              </p:ext>
            </p:extLst>
          </p:nvPr>
        </p:nvGraphicFramePr>
        <p:xfrm>
          <a:off x="6067617" y="20574044"/>
          <a:ext cx="3783333" cy="238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Tabella 15">
            <a:extLst>
              <a:ext uri="{FF2B5EF4-FFF2-40B4-BE49-F238E27FC236}">
                <a16:creationId xmlns:a16="http://schemas.microsoft.com/office/drawing/2014/main" id="{9B777B80-C1E3-6E4B-AE22-5A6CB36A0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692839"/>
              </p:ext>
            </p:extLst>
          </p:nvPr>
        </p:nvGraphicFramePr>
        <p:xfrm>
          <a:off x="11132867" y="20901058"/>
          <a:ext cx="5766413" cy="8251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7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PARENTAL CARE IN </a:t>
                      </a:r>
                      <a:r>
                        <a:rPr lang="it-IT" sz="1600" baseline="0" dirty="0"/>
                        <a:t>CHILDHOOD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9">
                <a:tc>
                  <a:txBody>
                    <a:bodyPr/>
                    <a:lstStyle/>
                    <a:p>
                      <a:r>
                        <a:rPr lang="it-IT" sz="1600" b="1" dirty="0"/>
                        <a:t>PERDITE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36,66%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63,34%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id="{60E698A0-56D1-0D42-9433-9AA0533CD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79381"/>
              </p:ext>
            </p:extLst>
          </p:nvPr>
        </p:nvGraphicFramePr>
        <p:xfrm>
          <a:off x="11132866" y="22043893"/>
          <a:ext cx="5766413" cy="8251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61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2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/>
                        <a:t>PARENTAL CARE IN </a:t>
                      </a:r>
                      <a:r>
                        <a:rPr lang="it-IT" sz="1600" baseline="0" dirty="0"/>
                        <a:t>CHILDHOOD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dirty="0"/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9">
                <a:tc>
                  <a:txBody>
                    <a:bodyPr/>
                    <a:lstStyle/>
                    <a:p>
                      <a:r>
                        <a:rPr lang="it-IT" sz="1600" b="1" dirty="0"/>
                        <a:t>ABUSO SESSUALE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la 19">
            <a:extLst>
              <a:ext uri="{FF2B5EF4-FFF2-40B4-BE49-F238E27FC236}">
                <a16:creationId xmlns:a16="http://schemas.microsoft.com/office/drawing/2014/main" id="{E112C043-2E2B-344E-92D0-D132A96AC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77598"/>
              </p:ext>
            </p:extLst>
          </p:nvPr>
        </p:nvGraphicFramePr>
        <p:xfrm>
          <a:off x="17519458" y="20906857"/>
          <a:ext cx="6885486" cy="1962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0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/>
                        <a:t>PARENTAL CARE IN </a:t>
                      </a:r>
                      <a:r>
                        <a:rPr lang="it-IT" sz="1600" b="1" baseline="0" dirty="0"/>
                        <a:t>CHILDHOOD</a:t>
                      </a:r>
                      <a:endParaRPr lang="it-IT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BASSA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MODERATA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ALTA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98">
                <a:tc>
                  <a:txBody>
                    <a:bodyPr/>
                    <a:lstStyle/>
                    <a:p>
                      <a:r>
                        <a:rPr lang="it-IT" sz="1600" b="1" dirty="0"/>
                        <a:t>INDIFFERENZA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63,33%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16,66%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16,66%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/>
                        <a:t>CONTROLLO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10,00%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63,33%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26,66%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2">
                <a:tc>
                  <a:txBody>
                    <a:bodyPr/>
                    <a:lstStyle/>
                    <a:p>
                      <a:r>
                        <a:rPr lang="it-IT" sz="1600" b="1" dirty="0"/>
                        <a:t>DISACCORDO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40%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13,33%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46,66%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2">
                <a:tc>
                  <a:txBody>
                    <a:bodyPr/>
                    <a:lstStyle/>
                    <a:p>
                      <a:r>
                        <a:rPr lang="it-IT" sz="1600" b="1" dirty="0"/>
                        <a:t>VIOLENZA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93,33%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600" b="1" dirty="0"/>
                        <a:t>6,66%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2" name="Grafico 21">
            <a:extLst>
              <a:ext uri="{FF2B5EF4-FFF2-40B4-BE49-F238E27FC236}">
                <a16:creationId xmlns:a16="http://schemas.microsoft.com/office/drawing/2014/main" id="{4895431A-05D6-524F-9601-CE2322C4E5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266435"/>
              </p:ext>
            </p:extLst>
          </p:nvPr>
        </p:nvGraphicFramePr>
        <p:xfrm>
          <a:off x="426872" y="23485009"/>
          <a:ext cx="371747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Grafico 23">
            <a:extLst>
              <a:ext uri="{FF2B5EF4-FFF2-40B4-BE49-F238E27FC236}">
                <a16:creationId xmlns:a16="http://schemas.microsoft.com/office/drawing/2014/main" id="{2796C06F-A028-2D4B-86F7-B1C9FFFF6E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186269"/>
              </p:ext>
            </p:extLst>
          </p:nvPr>
        </p:nvGraphicFramePr>
        <p:xfrm>
          <a:off x="4126528" y="23587036"/>
          <a:ext cx="38327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Grafico 25">
            <a:extLst>
              <a:ext uri="{FF2B5EF4-FFF2-40B4-BE49-F238E27FC236}">
                <a16:creationId xmlns:a16="http://schemas.microsoft.com/office/drawing/2014/main" id="{3E143DAD-1594-3244-B271-CD683547DF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148549"/>
              </p:ext>
            </p:extLst>
          </p:nvPr>
        </p:nvGraphicFramePr>
        <p:xfrm>
          <a:off x="16197368" y="23485009"/>
          <a:ext cx="4316277" cy="291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Grafico 26">
            <a:extLst>
              <a:ext uri="{FF2B5EF4-FFF2-40B4-BE49-F238E27FC236}">
                <a16:creationId xmlns:a16="http://schemas.microsoft.com/office/drawing/2014/main" id="{FCC93926-72FC-D54D-BF4C-132589BB9D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987961"/>
              </p:ext>
            </p:extLst>
          </p:nvPr>
        </p:nvGraphicFramePr>
        <p:xfrm>
          <a:off x="20615178" y="23485009"/>
          <a:ext cx="3967566" cy="2916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8" name="Grafico 27">
            <a:extLst>
              <a:ext uri="{FF2B5EF4-FFF2-40B4-BE49-F238E27FC236}">
                <a16:creationId xmlns:a16="http://schemas.microsoft.com/office/drawing/2014/main" id="{92220AB5-BFE8-D74D-BBEF-A0005E99A0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191483"/>
              </p:ext>
            </p:extLst>
          </p:nvPr>
        </p:nvGraphicFramePr>
        <p:xfrm>
          <a:off x="7844006" y="23538567"/>
          <a:ext cx="421765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9" name="Grafico 28">
            <a:extLst>
              <a:ext uri="{FF2B5EF4-FFF2-40B4-BE49-F238E27FC236}">
                <a16:creationId xmlns:a16="http://schemas.microsoft.com/office/drawing/2014/main" id="{1A2AA7B3-6E4B-BF4F-A9C9-676F90BF69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51459"/>
              </p:ext>
            </p:extLst>
          </p:nvPr>
        </p:nvGraphicFramePr>
        <p:xfrm>
          <a:off x="11879049" y="23538567"/>
          <a:ext cx="4216786" cy="283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9C6284A-379F-AF4C-8CF7-96E62349F10C}"/>
              </a:ext>
            </a:extLst>
          </p:cNvPr>
          <p:cNvSpPr txBox="1"/>
          <p:nvPr/>
        </p:nvSpPr>
        <p:spPr>
          <a:xfrm>
            <a:off x="621313" y="20354174"/>
            <a:ext cx="14431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noProof="1"/>
              <a:t>Pazienti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A30781C9-3EE8-774B-92D7-85D483996DB5}"/>
              </a:ext>
            </a:extLst>
          </p:cNvPr>
          <p:cNvSpPr txBox="1"/>
          <p:nvPr/>
        </p:nvSpPr>
        <p:spPr>
          <a:xfrm>
            <a:off x="621313" y="26486950"/>
            <a:ext cx="1492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noProof="1"/>
              <a:t>Genitori</a:t>
            </a:r>
          </a:p>
        </p:txBody>
      </p:sp>
      <p:graphicFrame>
        <p:nvGraphicFramePr>
          <p:cNvPr id="33" name="Grafico 32">
            <a:extLst>
              <a:ext uri="{FF2B5EF4-FFF2-40B4-BE49-F238E27FC236}">
                <a16:creationId xmlns:a16="http://schemas.microsoft.com/office/drawing/2014/main" id="{922B0E45-5415-374A-A1F3-84A8E554D3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113718"/>
              </p:ext>
            </p:extLst>
          </p:nvPr>
        </p:nvGraphicFramePr>
        <p:xfrm>
          <a:off x="1380875" y="27083499"/>
          <a:ext cx="405280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34" name="Grafico 33">
            <a:extLst>
              <a:ext uri="{FF2B5EF4-FFF2-40B4-BE49-F238E27FC236}">
                <a16:creationId xmlns:a16="http://schemas.microsoft.com/office/drawing/2014/main" id="{7786B66A-5EB5-1741-AE4C-84A266090D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775913"/>
              </p:ext>
            </p:extLst>
          </p:nvPr>
        </p:nvGraphicFramePr>
        <p:xfrm>
          <a:off x="6969246" y="2711387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35" name="Grafico 34">
            <a:extLst>
              <a:ext uri="{FF2B5EF4-FFF2-40B4-BE49-F238E27FC236}">
                <a16:creationId xmlns:a16="http://schemas.microsoft.com/office/drawing/2014/main" id="{95FD0A16-2F41-884A-894F-89882C89C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520711"/>
              </p:ext>
            </p:extLst>
          </p:nvPr>
        </p:nvGraphicFramePr>
        <p:xfrm>
          <a:off x="18765481" y="271442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36" name="Grafico 35">
            <a:extLst>
              <a:ext uri="{FF2B5EF4-FFF2-40B4-BE49-F238E27FC236}">
                <a16:creationId xmlns:a16="http://schemas.microsoft.com/office/drawing/2014/main" id="{5204B6B8-85A1-6E45-B4D1-F36F80213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1984421"/>
              </p:ext>
            </p:extLst>
          </p:nvPr>
        </p:nvGraphicFramePr>
        <p:xfrm>
          <a:off x="13076810" y="27197846"/>
          <a:ext cx="3859078" cy="246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37" name="Grafico 36">
            <a:extLst>
              <a:ext uri="{FF2B5EF4-FFF2-40B4-BE49-F238E27FC236}">
                <a16:creationId xmlns:a16="http://schemas.microsoft.com/office/drawing/2014/main" id="{D4F11045-EEF8-3740-88A1-8F333F0BA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9314196"/>
              </p:ext>
            </p:extLst>
          </p:nvPr>
        </p:nvGraphicFramePr>
        <p:xfrm>
          <a:off x="10716753" y="30697557"/>
          <a:ext cx="410561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38" name="Grafico 37">
            <a:extLst>
              <a:ext uri="{FF2B5EF4-FFF2-40B4-BE49-F238E27FC236}">
                <a16:creationId xmlns:a16="http://schemas.microsoft.com/office/drawing/2014/main" id="{96A8EDFA-FD56-924B-AF82-9870CFDC0E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5522857"/>
              </p:ext>
            </p:extLst>
          </p:nvPr>
        </p:nvGraphicFramePr>
        <p:xfrm>
          <a:off x="16043178" y="307230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04CEFDED-626D-0841-80E7-6F9A892AA375}"/>
              </a:ext>
            </a:extLst>
          </p:cNvPr>
          <p:cNvSpPr txBox="1"/>
          <p:nvPr/>
        </p:nvSpPr>
        <p:spPr>
          <a:xfrm>
            <a:off x="11566655" y="33470661"/>
            <a:ext cx="2684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 0: MIN 27,000 • MAX 52,500 KG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F06843FC-4A60-664D-8355-ED1C4068D0C3}"/>
              </a:ext>
            </a:extLst>
          </p:cNvPr>
          <p:cNvSpPr txBox="1"/>
          <p:nvPr/>
        </p:nvSpPr>
        <p:spPr>
          <a:xfrm>
            <a:off x="17200503" y="33466212"/>
            <a:ext cx="225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 0: MIN 12,16 • MAX 18,47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E131D56-389F-4E44-AFB1-6258BAC2BC83}"/>
              </a:ext>
            </a:extLst>
          </p:cNvPr>
          <p:cNvSpPr txBox="1"/>
          <p:nvPr/>
        </p:nvSpPr>
        <p:spPr>
          <a:xfrm>
            <a:off x="11566655" y="33778438"/>
            <a:ext cx="26847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 3: MIN 36,000 • MAX 58,200 KG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E2A196A3-542C-DB42-B7F0-7EA5050F809C}"/>
              </a:ext>
            </a:extLst>
          </p:cNvPr>
          <p:cNvSpPr txBox="1"/>
          <p:nvPr/>
        </p:nvSpPr>
        <p:spPr>
          <a:xfrm>
            <a:off x="17200503" y="33773988"/>
            <a:ext cx="2257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 3: MIN 16,02 • MAX 20,68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DBEFDA4C-91B6-FE4B-84D9-C31D69BDE1C5}"/>
              </a:ext>
            </a:extLst>
          </p:cNvPr>
          <p:cNvCxnSpPr/>
          <p:nvPr/>
        </p:nvCxnSpPr>
        <p:spPr>
          <a:xfrm>
            <a:off x="621313" y="30505400"/>
            <a:ext cx="23783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1 42">
            <a:extLst>
              <a:ext uri="{FF2B5EF4-FFF2-40B4-BE49-F238E27FC236}">
                <a16:creationId xmlns:a16="http://schemas.microsoft.com/office/drawing/2014/main" id="{5E6535AA-092D-3F41-8183-2F4E34162BF4}"/>
              </a:ext>
            </a:extLst>
          </p:cNvPr>
          <p:cNvCxnSpPr/>
          <p:nvPr/>
        </p:nvCxnSpPr>
        <p:spPr>
          <a:xfrm>
            <a:off x="603810" y="26436150"/>
            <a:ext cx="23783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28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1339</TotalTime>
  <Words>853</Words>
  <Application>Microsoft Macintosh PowerPoint</Application>
  <PresentationFormat>Personalizzato</PresentationFormat>
  <Paragraphs>80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Trebuchet MS</vt:lpstr>
      <vt:lpstr>Wingdings</vt:lpstr>
      <vt:lpstr>Wingdings 2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caterinarenna@gmail.com</dc:creator>
  <cp:lastModifiedBy>caterinarenna@gmail.com</cp:lastModifiedBy>
  <cp:revision>131</cp:revision>
  <cp:lastPrinted>2019-06-18T07:51:04Z</cp:lastPrinted>
  <dcterms:created xsi:type="dcterms:W3CDTF">2017-10-22T09:23:26Z</dcterms:created>
  <dcterms:modified xsi:type="dcterms:W3CDTF">2023-09-04T13:28:39Z</dcterms:modified>
</cp:coreProperties>
</file>